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165"/>
    <a:srgbClr val="F2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6" autoAdjust="0"/>
    <p:restoredTop sz="94618" autoAdjust="0"/>
  </p:normalViewPr>
  <p:slideViewPr>
    <p:cSldViewPr>
      <p:cViewPr varScale="1">
        <p:scale>
          <a:sx n="76" d="100"/>
          <a:sy n="76" d="100"/>
        </p:scale>
        <p:origin x="1190" y="91"/>
      </p:cViewPr>
      <p:guideLst>
        <p:guide orient="horz" pos="2160"/>
        <p:guide pos="384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553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4813A4A-A6FF-4134-BE0C-D9A8991017FB}"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2862A-FFC0-4C4F-A8C6-C7A7FF17674F}" type="slidenum">
              <a:rPr lang="en-US"/>
              <a:pPr/>
              <a:t>1</a:t>
            </a:fld>
            <a:endParaRPr lang="en-US"/>
          </a:p>
        </p:txBody>
      </p:sp>
      <p:sp>
        <p:nvSpPr>
          <p:cNvPr id="356354" name="Rectangle 2"/>
          <p:cNvSpPr>
            <a:spLocks noGrp="1" noRot="1" noChangeAspect="1" noChangeArrowheads="1" noTextEdit="1"/>
          </p:cNvSpPr>
          <p:nvPr>
            <p:ph type="sldImg"/>
          </p:nvPr>
        </p:nvSpPr>
        <p:spPr>
          <a:xfrm>
            <a:off x="381000" y="685800"/>
            <a:ext cx="6096000" cy="3429000"/>
          </a:xfrm>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10</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210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11</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028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12</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3275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13</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528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14</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8802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15</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865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16</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3184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17</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09375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18</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60262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19</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792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20</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95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21</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6901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22</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936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23</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1327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24</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316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25</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0740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26</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4995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27</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0615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28</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5568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29</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6799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3485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30</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2975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31</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7567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32</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1742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33</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9999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34</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470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4</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271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5</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00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6</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2762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7</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043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8</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0308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80C4A-741C-4366-BF1B-1B07955C7BAC}" type="slidenum">
              <a:rPr lang="en-US"/>
              <a:pPr/>
              <a:t>9</a:t>
            </a:fld>
            <a:endParaRPr lang="en-US"/>
          </a:p>
        </p:txBody>
      </p:sp>
      <p:sp>
        <p:nvSpPr>
          <p:cNvPr id="357378" name="Rectangle 2"/>
          <p:cNvSpPr>
            <a:spLocks noGrp="1" noRot="1" noChangeAspect="1" noChangeArrowheads="1" noTextEdit="1"/>
          </p:cNvSpPr>
          <p:nvPr>
            <p:ph type="sldImg"/>
          </p:nvPr>
        </p:nvSpPr>
        <p:spPr>
          <a:xfrm>
            <a:off x="381000" y="685800"/>
            <a:ext cx="6096000" cy="3429000"/>
          </a:xfrm>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6936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44234" y="4941889"/>
            <a:ext cx="7200900" cy="750887"/>
          </a:xfrm>
        </p:spPr>
        <p:txBody>
          <a:bodyPr/>
          <a:lstStyle>
            <a:lvl1pPr>
              <a:defRPr sz="2400" b="1"/>
            </a:lvl1pPr>
          </a:lstStyle>
          <a:p>
            <a:r>
              <a:rPr lang="ru-RU"/>
              <a:t>Click to edit Master title style</a:t>
            </a:r>
          </a:p>
        </p:txBody>
      </p:sp>
      <p:sp>
        <p:nvSpPr>
          <p:cNvPr id="5123" name="Rectangle 3"/>
          <p:cNvSpPr>
            <a:spLocks noGrp="1" noChangeArrowheads="1"/>
          </p:cNvSpPr>
          <p:nvPr>
            <p:ph type="subTitle" idx="1"/>
          </p:nvPr>
        </p:nvSpPr>
        <p:spPr>
          <a:xfrm>
            <a:off x="2544234" y="5734050"/>
            <a:ext cx="7200900" cy="503238"/>
          </a:xfrm>
        </p:spPr>
        <p:txBody>
          <a:bodyPr/>
          <a:lstStyle>
            <a:lvl1pPr marL="0" indent="0">
              <a:buFontTx/>
              <a:buNone/>
              <a:defRPr sz="2400" b="1"/>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264651" y="188913"/>
            <a:ext cx="2495549" cy="611981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775885" y="188913"/>
            <a:ext cx="7285567" cy="611981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775885" y="981075"/>
            <a:ext cx="48895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868584" y="981075"/>
            <a:ext cx="4891616"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71134" y="188913"/>
            <a:ext cx="97917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775885" y="981075"/>
            <a:ext cx="9984316" cy="532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2"/>
            <a:r>
              <a:rPr lang="ru-RU"/>
              <a:t>Fifth level</a:t>
            </a:r>
          </a:p>
          <a:p>
            <a:pPr lvl="1"/>
            <a:r>
              <a:rPr lang="ru-RU"/>
              <a:t>Second level</a:t>
            </a:r>
          </a:p>
          <a:p>
            <a:pPr lvl="0"/>
            <a:r>
              <a:rPr lang="ru-RU"/>
              <a:t>Third level</a:t>
            </a:r>
          </a:p>
          <a:p>
            <a:pPr lvl="1"/>
            <a:r>
              <a:rPr lang="ru-RU"/>
              <a:t>Fourth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459596" y="4005064"/>
            <a:ext cx="7272808" cy="648072"/>
          </a:xfrm>
          <a:noFill/>
        </p:spPr>
        <p:txBody>
          <a:bodyPr/>
          <a:lstStyle/>
          <a:p>
            <a:r>
              <a:rPr lang="en-IN" sz="3600" dirty="0">
                <a:solidFill>
                  <a:srgbClr val="FFC000"/>
                </a:solidFill>
              </a:rPr>
              <a:t>CE 651:Road Safety Engineering</a:t>
            </a:r>
            <a:endParaRPr lang="uk-UA" sz="3600" dirty="0">
              <a:solidFill>
                <a:srgbClr val="FFC000"/>
              </a:solidFill>
            </a:endParaRPr>
          </a:p>
        </p:txBody>
      </p:sp>
      <p:sp>
        <p:nvSpPr>
          <p:cNvPr id="34819" name="Rectangle 3"/>
          <p:cNvSpPr>
            <a:spLocks noGrp="1" noChangeArrowheads="1"/>
          </p:cNvSpPr>
          <p:nvPr>
            <p:ph type="subTitle" idx="1"/>
          </p:nvPr>
        </p:nvSpPr>
        <p:spPr>
          <a:xfrm>
            <a:off x="4727848" y="4653136"/>
            <a:ext cx="4176464" cy="483648"/>
          </a:xfrm>
        </p:spPr>
        <p:txBody>
          <a:bodyPr/>
          <a:lstStyle/>
          <a:p>
            <a:pPr>
              <a:lnSpc>
                <a:spcPct val="90000"/>
              </a:lnSpc>
            </a:pPr>
            <a:r>
              <a:rPr lang="en-IN" sz="3600" dirty="0">
                <a:solidFill>
                  <a:srgbClr val="FFC000"/>
                </a:solidFill>
                <a:latin typeface="+mj-lt"/>
              </a:rPr>
              <a:t>Road Safety Audit</a:t>
            </a:r>
          </a:p>
        </p:txBody>
      </p:sp>
      <p:sp>
        <p:nvSpPr>
          <p:cNvPr id="6" name="TextBox 5">
            <a:extLst>
              <a:ext uri="{FF2B5EF4-FFF2-40B4-BE49-F238E27FC236}">
                <a16:creationId xmlns:a16="http://schemas.microsoft.com/office/drawing/2014/main" id="{95E90FC1-AE39-1CAF-3176-4B19DC8F6472}"/>
              </a:ext>
            </a:extLst>
          </p:cNvPr>
          <p:cNvSpPr txBox="1"/>
          <p:nvPr/>
        </p:nvSpPr>
        <p:spPr>
          <a:xfrm>
            <a:off x="5087888" y="5157192"/>
            <a:ext cx="3168352" cy="1200329"/>
          </a:xfrm>
          <a:prstGeom prst="rect">
            <a:avLst/>
          </a:prstGeom>
          <a:noFill/>
        </p:spPr>
        <p:txBody>
          <a:bodyPr wrap="square" rtlCol="0">
            <a:spAutoFit/>
          </a:bodyPr>
          <a:lstStyle/>
          <a:p>
            <a:r>
              <a:rPr lang="en-IN" sz="3600" b="1" dirty="0">
                <a:solidFill>
                  <a:srgbClr val="FFC000"/>
                </a:solidFill>
                <a:latin typeface="+mj-lt"/>
              </a:rPr>
              <a:t>Submitted By</a:t>
            </a:r>
          </a:p>
          <a:p>
            <a:r>
              <a:rPr lang="en-IN" sz="3600" b="1" dirty="0">
                <a:solidFill>
                  <a:srgbClr val="FFC000"/>
                </a:solidFill>
                <a:latin typeface="+mj-lt"/>
              </a:rPr>
              <a:t>    Group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No.8</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Construction work is going on at this location that can cause road to be slippery, but no proper sign is provided to warn vehicles to Go slow.</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Medium</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“Construction work ahead” / “Go slow” sign can be provided to avoid any accident.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F75EF1B0-2966-36B5-A823-08C90CB26B1F}"/>
              </a:ext>
            </a:extLst>
          </p:cNvPr>
          <p:cNvPicPr>
            <a:picLocks noChangeAspect="1"/>
          </p:cNvPicPr>
          <p:nvPr/>
        </p:nvPicPr>
        <p:blipFill>
          <a:blip r:embed="rId3"/>
          <a:stretch>
            <a:fillRect/>
          </a:stretch>
        </p:blipFill>
        <p:spPr>
          <a:xfrm>
            <a:off x="478854" y="908720"/>
            <a:ext cx="5181185" cy="5637244"/>
          </a:xfrm>
          <a:prstGeom prst="rect">
            <a:avLst/>
          </a:prstGeom>
        </p:spPr>
      </p:pic>
    </p:spTree>
    <p:extLst>
      <p:ext uri="{BB962C8B-B14F-4D97-AF65-F5344CB8AC3E}">
        <p14:creationId xmlns:p14="http://schemas.microsoft.com/office/powerpoint/2010/main" val="76301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No.9</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 pothole is formed on the road at this location because of not having a proper side drain which causes the water to stay here and makes the road slippery.</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The pothole needs to be filled as soon as possible to avoid any accident especially related to pedestrian and cyclist.</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2F180C16-F216-EE48-64D7-19B46433E1B6}"/>
              </a:ext>
            </a:extLst>
          </p:cNvPr>
          <p:cNvPicPr>
            <a:picLocks noChangeAspect="1"/>
          </p:cNvPicPr>
          <p:nvPr/>
        </p:nvPicPr>
        <p:blipFill>
          <a:blip r:embed="rId3"/>
          <a:stretch>
            <a:fillRect/>
          </a:stretch>
        </p:blipFill>
        <p:spPr>
          <a:xfrm>
            <a:off x="475464" y="914400"/>
            <a:ext cx="5184576" cy="5615019"/>
          </a:xfrm>
          <a:prstGeom prst="rect">
            <a:avLst/>
          </a:prstGeom>
        </p:spPr>
      </p:pic>
    </p:spTree>
    <p:extLst>
      <p:ext uri="{BB962C8B-B14F-4D97-AF65-F5344CB8AC3E}">
        <p14:creationId xmlns:p14="http://schemas.microsoft.com/office/powerpoint/2010/main" val="183383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No.10</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sharp s-curve ahead, but no sign is provided.</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Sign board of  S-curve should be there.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A7B3A638-7950-5AAB-D001-7728C866E2C5}"/>
              </a:ext>
            </a:extLst>
          </p:cNvPr>
          <p:cNvPicPr>
            <a:picLocks noChangeAspect="1"/>
          </p:cNvPicPr>
          <p:nvPr/>
        </p:nvPicPr>
        <p:blipFill>
          <a:blip r:embed="rId3"/>
          <a:stretch>
            <a:fillRect/>
          </a:stretch>
        </p:blipFill>
        <p:spPr>
          <a:xfrm>
            <a:off x="489029" y="908720"/>
            <a:ext cx="5171012" cy="5637244"/>
          </a:xfrm>
          <a:prstGeom prst="rect">
            <a:avLst/>
          </a:prstGeom>
        </p:spPr>
      </p:pic>
    </p:spTree>
    <p:extLst>
      <p:ext uri="{BB962C8B-B14F-4D97-AF65-F5344CB8AC3E}">
        <p14:creationId xmlns:p14="http://schemas.microsoft.com/office/powerpoint/2010/main" val="131347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No.11</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Here road space is occupied by vehicles, to avoid this kerb should be constructed. Also construction work is going on at that location, vehicles should be warned to go slow.</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Medium</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Kerb construction and construction work ahead or “go slow” sign can be provided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4472A513-A29F-2361-33D0-DA9A2BD2FCA0}"/>
              </a:ext>
            </a:extLst>
          </p:cNvPr>
          <p:cNvPicPr>
            <a:picLocks noChangeAspect="1"/>
          </p:cNvPicPr>
          <p:nvPr/>
        </p:nvPicPr>
        <p:blipFill>
          <a:blip r:embed="rId3"/>
          <a:stretch>
            <a:fillRect/>
          </a:stretch>
        </p:blipFill>
        <p:spPr>
          <a:xfrm>
            <a:off x="479376" y="908720"/>
            <a:ext cx="5151141" cy="5637244"/>
          </a:xfrm>
          <a:prstGeom prst="rect">
            <a:avLst/>
          </a:prstGeom>
        </p:spPr>
      </p:pic>
    </p:spTree>
    <p:extLst>
      <p:ext uri="{BB962C8B-B14F-4D97-AF65-F5344CB8AC3E}">
        <p14:creationId xmlns:p14="http://schemas.microsoft.com/office/powerpoint/2010/main" val="366039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No.12</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No sign is there for the sharp turn.</a:t>
            </a:r>
            <a:endParaRPr lang="en-US" altLang="ko-KR" sz="2000" b="1" kern="0"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a:t>
            </a:r>
            <a:r>
              <a:rPr lang="en-US" altLang="ko-KR" sz="2000" b="1" kern="0" dirty="0">
                <a:latin typeface="Times New Roman" panose="02020603050405020304" pitchFamily="18" charset="0"/>
                <a:ea typeface="굴림" charset="-127"/>
                <a:cs typeface="Times New Roman" panose="02020603050405020304" pitchFamily="18" charset="0"/>
              </a:rPr>
              <a:t>High</a:t>
            </a: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Some sign board or delineator should be there.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6DA429C4-293D-FFE5-0E5B-160FB578EA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187"/>
          <a:stretch/>
        </p:blipFill>
        <p:spPr bwMode="auto">
          <a:xfrm>
            <a:off x="502418" y="908720"/>
            <a:ext cx="5145212" cy="56372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0868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No.13</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Vehicle coming from the other way are not visible.</a:t>
            </a:r>
            <a:endParaRPr lang="en-US" altLang="ko-KR" sz="2000" b="1" kern="0"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a:t>
            </a:r>
            <a:r>
              <a:rPr lang="en-US" altLang="ko-KR" sz="2000" b="1" kern="0" dirty="0">
                <a:latin typeface="Times New Roman" panose="02020603050405020304" pitchFamily="18" charset="0"/>
                <a:ea typeface="굴림" charset="-127"/>
                <a:cs typeface="Times New Roman" panose="02020603050405020304" pitchFamily="18" charset="0"/>
              </a:rPr>
              <a:t>High</a:t>
            </a: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We should put convex mirror there.</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B7479091-0B57-8040-BF52-F40A2EF54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831" y="907986"/>
            <a:ext cx="5164210" cy="5637244"/>
          </a:xfrm>
          <a:prstGeom prst="rect">
            <a:avLst/>
          </a:prstGeom>
        </p:spPr>
      </p:pic>
    </p:spTree>
    <p:extLst>
      <p:ext uri="{BB962C8B-B14F-4D97-AF65-F5344CB8AC3E}">
        <p14:creationId xmlns:p14="http://schemas.microsoft.com/office/powerpoint/2010/main" val="408841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No.14</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Here at the right side of road kerb is there but it is fully covered by grass, soil and mud.</a:t>
            </a:r>
            <a:endParaRPr lang="en-US" altLang="ko-KR" sz="2000" b="1" kern="0"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Low</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The kerb should be clean and clearly visible.</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15672388-653E-3734-C029-60A4513499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823" y="911325"/>
            <a:ext cx="5169218" cy="5634639"/>
          </a:xfrm>
          <a:prstGeom prst="rect">
            <a:avLst/>
          </a:prstGeom>
        </p:spPr>
      </p:pic>
    </p:spTree>
    <p:extLst>
      <p:ext uri="{BB962C8B-B14F-4D97-AF65-F5344CB8AC3E}">
        <p14:creationId xmlns:p14="http://schemas.microsoft.com/office/powerpoint/2010/main" val="186563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No.15</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Road sign is not visible some time due to rust and dust and sometime due to branches of trees.</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Periodic maintenance should be there, for these kind of problems.</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AD75B2C8-0793-B917-9FA8-4AD44AFEED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721" y="912995"/>
            <a:ext cx="5165453" cy="5632969"/>
          </a:xfrm>
          <a:prstGeom prst="rect">
            <a:avLst/>
          </a:prstGeom>
        </p:spPr>
      </p:pic>
    </p:spTree>
    <p:extLst>
      <p:ext uri="{BB962C8B-B14F-4D97-AF65-F5344CB8AC3E}">
        <p14:creationId xmlns:p14="http://schemas.microsoft.com/office/powerpoint/2010/main" val="4277485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No.16</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Keep left sign should be there, the weaving section width is also small there.</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Keep left sign should be there on that round about.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DC9DEF93-CA95-58FA-6283-CE3D1C990A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630" y="908720"/>
            <a:ext cx="5180410" cy="5637244"/>
          </a:xfrm>
          <a:prstGeom prst="rect">
            <a:avLst/>
          </a:prstGeom>
        </p:spPr>
      </p:pic>
    </p:spTree>
    <p:extLst>
      <p:ext uri="{BB962C8B-B14F-4D97-AF65-F5344CB8AC3E}">
        <p14:creationId xmlns:p14="http://schemas.microsoft.com/office/powerpoint/2010/main" val="260674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No.17</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Mirror is totally damaged, nothing is visible. Orientation of the mirror is also disturbed. And the traffic is high on this intersection. No sign was there for intersection.</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altLang="ko-KR" sz="2000" b="1" dirty="0">
                <a:latin typeface="Times New Roman" panose="02020603050405020304" pitchFamily="18" charset="0"/>
                <a:ea typeface="Calibri" panose="020F0502020204030204" pitchFamily="34" charset="0"/>
                <a:cs typeface="Times New Roman" panose="02020603050405020304" pitchFamily="18" charset="0"/>
              </a:rPr>
              <a:t>M</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irror should be placed correctly and it should be fulfilling its purpose.</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96C48320-6B26-D475-D2C4-1AD78CCA9C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464" y="911294"/>
            <a:ext cx="5184576" cy="5634670"/>
          </a:xfrm>
          <a:prstGeom prst="rect">
            <a:avLst/>
          </a:prstGeom>
        </p:spPr>
      </p:pic>
    </p:spTree>
    <p:extLst>
      <p:ext uri="{BB962C8B-B14F-4D97-AF65-F5344CB8AC3E}">
        <p14:creationId xmlns:p14="http://schemas.microsoft.com/office/powerpoint/2010/main" val="112427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7727" y="908720"/>
            <a:ext cx="5110881" cy="5637244"/>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Hump sign for Speed Breaker is provided before crossing with other road, but it is not at all visible because of leaves of trees. Also no sign for side road ahead is given.</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a:t>
            </a:r>
            <a:r>
              <a:rPr lang="en-US" altLang="ko-KR" sz="2000" b="1">
                <a:latin typeface="Times New Roman" panose="02020603050405020304" pitchFamily="18" charset="0"/>
                <a:ea typeface="굴림" charset="-127"/>
                <a:cs typeface="Times New Roman" panose="02020603050405020304" pitchFamily="18" charset="0"/>
              </a:rPr>
              <a:t>– High</a:t>
            </a: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Low hanging branches of trees and shrubs needs to be cut near traffic signs for clear visibility of traffic signs. Provide ‘Side Road Left’ sign.</a:t>
            </a:r>
          </a:p>
          <a:p>
            <a:pPr marL="0" indent="0">
              <a:lnSpc>
                <a:spcPct val="90000"/>
              </a:lnSpc>
              <a:buNone/>
            </a:pPr>
            <a:endParaRPr lang="en-US" altLang="ko-KR" sz="2000" dirty="0">
              <a:latin typeface="Verdana" pitchFamily="34" charset="0"/>
              <a:ea typeface="굴림" charset="-127"/>
            </a:endParaRPr>
          </a:p>
        </p:txBody>
      </p:sp>
      <p:pic>
        <p:nvPicPr>
          <p:cNvPr id="3" name="Picture 2">
            <a:extLst>
              <a:ext uri="{FF2B5EF4-FFF2-40B4-BE49-F238E27FC236}">
                <a16:creationId xmlns:a16="http://schemas.microsoft.com/office/drawing/2014/main" id="{9784E82A-FA05-8B06-F686-66C5586311EF}"/>
              </a:ext>
            </a:extLst>
          </p:cNvPr>
          <p:cNvPicPr>
            <a:picLocks noChangeAspect="1"/>
          </p:cNvPicPr>
          <p:nvPr/>
        </p:nvPicPr>
        <p:blipFill>
          <a:blip r:embed="rId3"/>
          <a:stretch>
            <a:fillRect/>
          </a:stretch>
        </p:blipFill>
        <p:spPr>
          <a:xfrm>
            <a:off x="479375" y="908720"/>
            <a:ext cx="5184577" cy="5637245"/>
          </a:xfrm>
          <a:prstGeom prst="rect">
            <a:avLst/>
          </a:prstGeom>
        </p:spPr>
      </p:pic>
      <p:sp>
        <p:nvSpPr>
          <p:cNvPr id="4" name="Rectangle 3">
            <a:extLst>
              <a:ext uri="{FF2B5EF4-FFF2-40B4-BE49-F238E27FC236}">
                <a16:creationId xmlns:a16="http://schemas.microsoft.com/office/drawing/2014/main" id="{F0158438-D554-B0A5-2834-B1862AB4E2F6}"/>
              </a:ext>
            </a:extLst>
          </p:cNvPr>
          <p:cNvSpPr/>
          <p:nvPr/>
        </p:nvSpPr>
        <p:spPr>
          <a:xfrm>
            <a:off x="1850231" y="2780928"/>
            <a:ext cx="573361" cy="1656184"/>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3343476-C30B-26AC-EFF0-0B2DB515DB44}"/>
              </a:ext>
            </a:extLst>
          </p:cNvPr>
          <p:cNvSpPr txBox="1"/>
          <p:nvPr/>
        </p:nvSpPr>
        <p:spPr>
          <a:xfrm>
            <a:off x="479375" y="908720"/>
            <a:ext cx="5184577" cy="5637245"/>
          </a:xfrm>
          <a:prstGeom prst="rect">
            <a:avLst/>
          </a:prstGeom>
          <a:noFill/>
          <a:ln w="9525">
            <a:solidFill>
              <a:schemeClr val="bg1"/>
            </a:solidFill>
          </a:ln>
        </p:spPr>
        <p:txBody>
          <a:bodyPr wrap="square" rtlCol="0">
            <a:spAutoFit/>
          </a:bodyPr>
          <a:lstStyle/>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No.18</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Vehicles are going with vey high speed. </a:t>
            </a:r>
            <a:endParaRPr lang="en-IN" altLang="ko-KR" sz="2000" b="1" kern="0"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Speed limit should be there.</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DB1B551D-4669-D328-89AC-6E86B5F8C1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464" y="908720"/>
            <a:ext cx="5184576" cy="5637244"/>
          </a:xfrm>
          <a:prstGeom prst="rect">
            <a:avLst/>
          </a:prstGeom>
        </p:spPr>
      </p:pic>
    </p:spTree>
    <p:extLst>
      <p:ext uri="{BB962C8B-B14F-4D97-AF65-F5344CB8AC3E}">
        <p14:creationId xmlns:p14="http://schemas.microsoft.com/office/powerpoint/2010/main" val="14077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No.19</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cs typeface="Arial"/>
              </a:rPr>
              <a:t>S</a:t>
            </a:r>
            <a:r>
              <a:rPr lang="en-US" sz="2000" b="1" dirty="0">
                <a:latin typeface="Times New Roman"/>
                <a:ea typeface="+mn-lt"/>
                <a:cs typeface="+mn-lt"/>
              </a:rPr>
              <a:t>ome Patches which causes discomfort because they come on the sharp curve so driver can’t see it in a mean time.</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Medium</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Fix those patches as soon as possible .</a:t>
            </a:r>
            <a:endParaRPr lang="en-US" sz="2000" b="1" dirty="0">
              <a:latin typeface="Times New Roman"/>
              <a:cs typeface="Arial"/>
            </a:endParaRPr>
          </a:p>
          <a:p>
            <a:pPr>
              <a:lnSpc>
                <a:spcPct val="90000"/>
              </a:lnSpc>
              <a:buFont typeface="Wingdings" panose="05000000000000000000" pitchFamily="2" charset="2"/>
              <a:buChar char="Ø"/>
            </a:pP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7E616F4A-662F-E6D7-15D7-7A6A7FC23C21}"/>
              </a:ext>
            </a:extLst>
          </p:cNvPr>
          <p:cNvPicPr>
            <a:picLocks noChangeAspect="1"/>
          </p:cNvPicPr>
          <p:nvPr/>
        </p:nvPicPr>
        <p:blipFill>
          <a:blip r:embed="rId3"/>
          <a:stretch>
            <a:fillRect/>
          </a:stretch>
        </p:blipFill>
        <p:spPr bwMode="auto">
          <a:xfrm>
            <a:off x="475464" y="908720"/>
            <a:ext cx="5184576" cy="2703820"/>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2AA3C659-6C4B-AC49-E4BA-00458586BDD6}"/>
              </a:ext>
            </a:extLst>
          </p:cNvPr>
          <p:cNvPicPr>
            <a:picLocks noChangeAspect="1"/>
          </p:cNvPicPr>
          <p:nvPr/>
        </p:nvPicPr>
        <p:blipFill>
          <a:blip r:embed="rId4"/>
          <a:stretch>
            <a:fillRect/>
          </a:stretch>
        </p:blipFill>
        <p:spPr>
          <a:xfrm>
            <a:off x="475463" y="3612540"/>
            <a:ext cx="5174127" cy="2840797"/>
          </a:xfrm>
          <a:prstGeom prst="rect">
            <a:avLst/>
          </a:prstGeom>
        </p:spPr>
      </p:pic>
    </p:spTree>
    <p:extLst>
      <p:ext uri="{BB962C8B-B14F-4D97-AF65-F5344CB8AC3E}">
        <p14:creationId xmlns:p14="http://schemas.microsoft.com/office/powerpoint/2010/main" val="1820839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No.20</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No sign is provided for the merging of road. </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Put a sign board of road merging.</a:t>
            </a:r>
            <a:endParaRPr lang="en-US" sz="2000" b="1" dirty="0">
              <a:latin typeface="Times New Roman"/>
              <a:cs typeface="Arial"/>
            </a:endParaRPr>
          </a:p>
          <a:p>
            <a:pPr>
              <a:lnSpc>
                <a:spcPct val="90000"/>
              </a:lnSpc>
              <a:buFont typeface="Wingdings" panose="05000000000000000000" pitchFamily="2" charset="2"/>
              <a:buChar char="Ø"/>
            </a:pP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Content Placeholder 4">
            <a:extLst>
              <a:ext uri="{FF2B5EF4-FFF2-40B4-BE49-F238E27FC236}">
                <a16:creationId xmlns:a16="http://schemas.microsoft.com/office/drawing/2014/main" id="{0F40D09C-3E9D-6EA2-7125-7C19CB1D4628}"/>
              </a:ext>
            </a:extLst>
          </p:cNvPr>
          <p:cNvPicPr>
            <a:picLocks noChangeAspect="1"/>
          </p:cNvPicPr>
          <p:nvPr/>
        </p:nvPicPr>
        <p:blipFill>
          <a:blip r:embed="rId3"/>
          <a:stretch>
            <a:fillRect/>
          </a:stretch>
        </p:blipFill>
        <p:spPr bwMode="auto">
          <a:xfrm>
            <a:off x="475464" y="908720"/>
            <a:ext cx="5184576" cy="5637244"/>
          </a:xfrm>
          <a:prstGeom prst="rect">
            <a:avLst/>
          </a:prstGeom>
          <a:noFill/>
          <a:ln w="9525">
            <a:noFill/>
            <a:miter lim="800000"/>
            <a:headEnd/>
            <a:tailEnd/>
          </a:ln>
          <a:effectLst/>
        </p:spPr>
      </p:pic>
    </p:spTree>
    <p:extLst>
      <p:ext uri="{BB962C8B-B14F-4D97-AF65-F5344CB8AC3E}">
        <p14:creationId xmlns:p14="http://schemas.microsoft.com/office/powerpoint/2010/main" val="131222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No.21</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There is no sign about the</a:t>
            </a:r>
            <a:r>
              <a:rPr lang="en-US" sz="2000" b="1" dirty="0"/>
              <a:t> </a:t>
            </a:r>
            <a:r>
              <a:rPr lang="en-US" sz="2000" b="1" dirty="0">
                <a:latin typeface="Times New Roman"/>
                <a:ea typeface="+mn-lt"/>
                <a:cs typeface="+mn-lt"/>
              </a:rPr>
              <a:t>T-Junction ahead after the sharp curve</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Put a sign board before the curve.</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AD99ACBF-57F6-2A22-E300-0943B94BA9A8}"/>
              </a:ext>
            </a:extLst>
          </p:cNvPr>
          <p:cNvPicPr>
            <a:picLocks noChangeAspect="1"/>
          </p:cNvPicPr>
          <p:nvPr/>
        </p:nvPicPr>
        <p:blipFill>
          <a:blip r:embed="rId3"/>
          <a:stretch>
            <a:fillRect/>
          </a:stretch>
        </p:blipFill>
        <p:spPr bwMode="auto">
          <a:xfrm>
            <a:off x="475464" y="908720"/>
            <a:ext cx="5184576" cy="5637244"/>
          </a:xfrm>
          <a:prstGeom prst="rect">
            <a:avLst/>
          </a:prstGeom>
          <a:noFill/>
          <a:ln w="9525">
            <a:noFill/>
            <a:miter lim="800000"/>
            <a:headEnd/>
            <a:tailEnd/>
          </a:ln>
          <a:effectLst/>
        </p:spPr>
      </p:pic>
    </p:spTree>
    <p:extLst>
      <p:ext uri="{BB962C8B-B14F-4D97-AF65-F5344CB8AC3E}">
        <p14:creationId xmlns:p14="http://schemas.microsoft.com/office/powerpoint/2010/main" val="232892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No.22</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Speed breaker is present just after the steep downward slope and there are no sign board is present.</a:t>
            </a:r>
          </a:p>
          <a:p>
            <a:pPr>
              <a:buFont typeface="Wingdings"/>
              <a:buChar char="Ø"/>
            </a:pPr>
            <a:endParaRPr lang="en-US" sz="2000" b="1" dirty="0">
              <a:latin typeface="Times New Roman"/>
              <a:ea typeface="+mn-lt"/>
              <a:cs typeface="+mn-lt"/>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Provide the sign board .</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Content Placeholder 4">
            <a:extLst>
              <a:ext uri="{FF2B5EF4-FFF2-40B4-BE49-F238E27FC236}">
                <a16:creationId xmlns:a16="http://schemas.microsoft.com/office/drawing/2014/main" id="{7C85C29E-6ED5-6937-D2F5-98E6E309DA0B}"/>
              </a:ext>
            </a:extLst>
          </p:cNvPr>
          <p:cNvPicPr>
            <a:picLocks noChangeAspect="1"/>
          </p:cNvPicPr>
          <p:nvPr/>
        </p:nvPicPr>
        <p:blipFill>
          <a:blip r:embed="rId3"/>
          <a:stretch>
            <a:fillRect/>
          </a:stretch>
        </p:blipFill>
        <p:spPr bwMode="auto">
          <a:xfrm>
            <a:off x="475464" y="908720"/>
            <a:ext cx="5184576" cy="5637244"/>
          </a:xfrm>
          <a:prstGeom prst="rect">
            <a:avLst/>
          </a:prstGeom>
          <a:noFill/>
          <a:ln w="9525">
            <a:noFill/>
            <a:miter lim="800000"/>
            <a:headEnd/>
            <a:tailEnd/>
          </a:ln>
          <a:effectLst/>
        </p:spPr>
      </p:pic>
    </p:spTree>
    <p:extLst>
      <p:ext uri="{BB962C8B-B14F-4D97-AF65-F5344CB8AC3E}">
        <p14:creationId xmlns:p14="http://schemas.microsoft.com/office/powerpoint/2010/main" val="418951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No.23</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No crossing marking for pedestrian.</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Less</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Make crossing marking for pedestrian so driver knows about that this region is for pedestrian then they can slow down their vehicle.</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1A2A9879-A9B7-8160-6ABE-060DDC63F01F}"/>
              </a:ext>
            </a:extLst>
          </p:cNvPr>
          <p:cNvPicPr>
            <a:picLocks noChangeAspect="1"/>
          </p:cNvPicPr>
          <p:nvPr/>
        </p:nvPicPr>
        <p:blipFill>
          <a:blip r:embed="rId3"/>
          <a:stretch>
            <a:fillRect/>
          </a:stretch>
        </p:blipFill>
        <p:spPr bwMode="auto">
          <a:xfrm>
            <a:off x="479042" y="908720"/>
            <a:ext cx="5180998" cy="5637244"/>
          </a:xfrm>
          <a:prstGeom prst="rect">
            <a:avLst/>
          </a:prstGeom>
          <a:noFill/>
          <a:ln w="9525">
            <a:noFill/>
            <a:miter lim="800000"/>
            <a:headEnd/>
            <a:tailEnd/>
          </a:ln>
          <a:effectLst/>
        </p:spPr>
      </p:pic>
    </p:spTree>
    <p:extLst>
      <p:ext uri="{BB962C8B-B14F-4D97-AF65-F5344CB8AC3E}">
        <p14:creationId xmlns:p14="http://schemas.microsoft.com/office/powerpoint/2010/main" val="170493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No.24</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T Junction is there but there is no sign board or any light is present where driver can detect about the junction.</a:t>
            </a:r>
            <a:endParaRPr lang="en-US" sz="2000" b="1" dirty="0">
              <a:latin typeface="Times New Roman"/>
              <a:cs typeface="Times New Roman"/>
            </a:endParaRPr>
          </a:p>
          <a:p>
            <a:pPr>
              <a:buFont typeface="Wingdings"/>
              <a:buChar char="Ø"/>
            </a:pPr>
            <a:endParaRPr lang="en-US" sz="2000" b="1" dirty="0">
              <a:latin typeface="Times New Roman"/>
              <a:ea typeface="+mn-lt"/>
              <a:cs typeface="+mn-lt"/>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Very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Provide the sign board , street lights.</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Content Placeholder 4">
            <a:extLst>
              <a:ext uri="{FF2B5EF4-FFF2-40B4-BE49-F238E27FC236}">
                <a16:creationId xmlns:a16="http://schemas.microsoft.com/office/drawing/2014/main" id="{1AE38473-DF09-14F9-5C85-4000367A3B84}"/>
              </a:ext>
            </a:extLst>
          </p:cNvPr>
          <p:cNvPicPr>
            <a:picLocks noChangeAspect="1"/>
          </p:cNvPicPr>
          <p:nvPr/>
        </p:nvPicPr>
        <p:blipFill>
          <a:blip r:embed="rId3"/>
          <a:stretch>
            <a:fillRect/>
          </a:stretch>
        </p:blipFill>
        <p:spPr bwMode="auto">
          <a:xfrm>
            <a:off x="475464" y="908719"/>
            <a:ext cx="5184576" cy="5637243"/>
          </a:xfrm>
          <a:prstGeom prst="rect">
            <a:avLst/>
          </a:prstGeom>
          <a:noFill/>
          <a:ln w="9525">
            <a:noFill/>
            <a:miter lim="800000"/>
            <a:headEnd/>
            <a:tailEnd/>
          </a:ln>
          <a:effectLst/>
        </p:spPr>
      </p:pic>
    </p:spTree>
    <p:extLst>
      <p:ext uri="{BB962C8B-B14F-4D97-AF65-F5344CB8AC3E}">
        <p14:creationId xmlns:p14="http://schemas.microsoft.com/office/powerpoint/2010/main" val="93546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No.25</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a:ea typeface="+mn-lt"/>
                <a:cs typeface="+mn-lt"/>
              </a:rPr>
              <a:t>No light is present on the sharp curve or any kind of delineators. </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Very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a:ea typeface="+mn-lt"/>
                <a:cs typeface="+mn-lt"/>
              </a:rPr>
              <a:t>Provide the delineators and the streets lights and sign board also.</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DDBA7EF8-2ACE-EB17-A35C-D68A253990CD}"/>
              </a:ext>
            </a:extLst>
          </p:cNvPr>
          <p:cNvPicPr>
            <a:picLocks noChangeAspect="1"/>
          </p:cNvPicPr>
          <p:nvPr/>
        </p:nvPicPr>
        <p:blipFill>
          <a:blip r:embed="rId3"/>
          <a:stretch>
            <a:fillRect/>
          </a:stretch>
        </p:blipFill>
        <p:spPr bwMode="auto">
          <a:xfrm>
            <a:off x="475464" y="908719"/>
            <a:ext cx="5184576" cy="5637243"/>
          </a:xfrm>
          <a:prstGeom prst="rect">
            <a:avLst/>
          </a:prstGeom>
          <a:noFill/>
          <a:ln w="9525">
            <a:noFill/>
            <a:miter lim="800000"/>
            <a:headEnd/>
            <a:tailEnd/>
          </a:ln>
          <a:effectLst/>
        </p:spPr>
      </p:pic>
    </p:spTree>
    <p:extLst>
      <p:ext uri="{BB962C8B-B14F-4D97-AF65-F5344CB8AC3E}">
        <p14:creationId xmlns:p14="http://schemas.microsoft.com/office/powerpoint/2010/main" val="1800581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No.26</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altLang="ko-KR" sz="2000" b="1" dirty="0">
                <a:solidFill>
                  <a:schemeClr val="accent6">
                    <a:lumMod val="20000"/>
                    <a:lumOff val="80000"/>
                  </a:schemeClr>
                </a:solidFill>
                <a:latin typeface="Times New Roman" panose="02020603050405020304" pitchFamily="18" charset="0"/>
                <a:ea typeface="굴림" charset="-127"/>
                <a:cs typeface="Times New Roman" panose="02020603050405020304" pitchFamily="18" charset="0"/>
              </a:rPr>
              <a:t>T</a:t>
            </a:r>
            <a:r>
              <a:rPr lang="en-US" sz="2000" b="1" dirty="0">
                <a:solidFill>
                  <a:schemeClr val="accent6">
                    <a:lumMod val="20000"/>
                    <a:lumOff val="80000"/>
                  </a:schemeClr>
                </a:solidFill>
                <a:latin typeface="Times New Roman" panose="02020603050405020304" pitchFamily="18" charset="0"/>
                <a:cs typeface="Times New Roman" panose="02020603050405020304" pitchFamily="18" charset="0"/>
              </a:rPr>
              <a:t>here is no any speed breaker. No sign for t intersection.</a:t>
            </a:r>
          </a:p>
          <a:p>
            <a:pPr>
              <a:buFont typeface="Wingdings"/>
              <a:buChar char="Ø"/>
            </a:pPr>
            <a:endParaRPr lang="en-US" sz="2000" b="1" dirty="0">
              <a:latin typeface="Times New Roman"/>
              <a:ea typeface="+mn-lt"/>
              <a:cs typeface="+mn-lt"/>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altLang="ko-KR" sz="2000" b="1" dirty="0">
                <a:solidFill>
                  <a:schemeClr val="accent6">
                    <a:lumMod val="20000"/>
                    <a:lumOff val="80000"/>
                  </a:schemeClr>
                </a:solidFill>
                <a:latin typeface="Times New Roman" panose="02020603050405020304" pitchFamily="18" charset="0"/>
                <a:ea typeface="굴림" charset="-127"/>
                <a:cs typeface="Times New Roman" panose="02020603050405020304" pitchFamily="18" charset="0"/>
              </a:rPr>
              <a:t>P</a:t>
            </a:r>
            <a:r>
              <a:rPr lang="en-US" sz="2000" b="1" dirty="0">
                <a:solidFill>
                  <a:schemeClr val="accent6">
                    <a:lumMod val="20000"/>
                    <a:lumOff val="80000"/>
                  </a:schemeClr>
                </a:solidFill>
                <a:latin typeface="Times New Roman" panose="02020603050405020304" pitchFamily="18" charset="0"/>
                <a:cs typeface="Times New Roman" panose="02020603050405020304" pitchFamily="18" charset="0"/>
              </a:rPr>
              <a:t>rovide sign of t intersection and speed breaker on minor road.</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F2F8976D-533B-921A-00D8-948216862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51" y="908720"/>
            <a:ext cx="5174289" cy="5604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9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No.27</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T</a:t>
            </a:r>
            <a:r>
              <a:rPr lang="en-US" sz="2000" b="1" dirty="0">
                <a:latin typeface="Times New Roman" panose="02020603050405020304" pitchFamily="18" charset="0"/>
                <a:cs typeface="Times New Roman" panose="02020603050405020304" pitchFamily="18" charset="0"/>
              </a:rPr>
              <a:t>here is no delineator which helps in night time</a:t>
            </a:r>
            <a:r>
              <a:rPr lang="en-US" sz="2000" dirty="0">
                <a:latin typeface="Times New Roman" panose="02020603050405020304" pitchFamily="18" charset="0"/>
                <a:cs typeface="Times New Roman" panose="02020603050405020304" pitchFamily="18" charset="0"/>
              </a:rPr>
              <a:t>. </a:t>
            </a:r>
            <a:endParaRPr lang="en-US" sz="2000" b="1" dirty="0">
              <a:latin typeface="Times New Roman"/>
              <a:ea typeface="+mn-lt"/>
              <a:cs typeface="+mn-lt"/>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P</a:t>
            </a:r>
            <a:r>
              <a:rPr lang="en-US" sz="2000" b="1" dirty="0">
                <a:latin typeface="Times New Roman" panose="02020603050405020304" pitchFamily="18" charset="0"/>
                <a:cs typeface="Times New Roman" panose="02020603050405020304" pitchFamily="18" charset="0"/>
              </a:rPr>
              <a:t>rovide delineator along the island.</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2">
            <a:extLst>
              <a:ext uri="{FF2B5EF4-FFF2-40B4-BE49-F238E27FC236}">
                <a16:creationId xmlns:a16="http://schemas.microsoft.com/office/drawing/2014/main" id="{F722DA4E-BD98-6CB7-88D4-5CB5C5F6F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64" y="908719"/>
            <a:ext cx="5184576" cy="563724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54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“Right Reverse Bend” curve ahead, but no sign is provided for it. </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"Right Reverse Bend” sign must be provided.</a:t>
            </a:r>
            <a:endParaRPr lang="en-US" altLang="ko-KR" sz="2000" dirty="0">
              <a:latin typeface="Verdana" pitchFamily="34" charset="0"/>
              <a:ea typeface="굴림" charset="-127"/>
            </a:endParaRPr>
          </a:p>
        </p:txBody>
      </p:sp>
      <p:pic>
        <p:nvPicPr>
          <p:cNvPr id="2" name="Picture 1">
            <a:extLst>
              <a:ext uri="{FF2B5EF4-FFF2-40B4-BE49-F238E27FC236}">
                <a16:creationId xmlns:a16="http://schemas.microsoft.com/office/drawing/2014/main" id="{92523C67-A658-A3AD-90D2-0BF4452BEE6F}"/>
              </a:ext>
            </a:extLst>
          </p:cNvPr>
          <p:cNvPicPr>
            <a:picLocks noChangeAspect="1"/>
          </p:cNvPicPr>
          <p:nvPr/>
        </p:nvPicPr>
        <p:blipFill>
          <a:blip r:embed="rId3"/>
          <a:stretch>
            <a:fillRect/>
          </a:stretch>
        </p:blipFill>
        <p:spPr>
          <a:xfrm>
            <a:off x="479376" y="908720"/>
            <a:ext cx="5184576" cy="5637244"/>
          </a:xfrm>
          <a:prstGeom prst="rect">
            <a:avLst/>
          </a:prstGeom>
        </p:spPr>
      </p:pic>
      <p:sp>
        <p:nvSpPr>
          <p:cNvPr id="10" name="TextBox 9">
            <a:extLst>
              <a:ext uri="{FF2B5EF4-FFF2-40B4-BE49-F238E27FC236}">
                <a16:creationId xmlns:a16="http://schemas.microsoft.com/office/drawing/2014/main" id="{7D6EB322-1B77-65D6-36D1-45362F39FF8B}"/>
              </a:ext>
            </a:extLst>
          </p:cNvPr>
          <p:cNvSpPr txBox="1"/>
          <p:nvPr/>
        </p:nvSpPr>
        <p:spPr>
          <a:xfrm>
            <a:off x="479376" y="908720"/>
            <a:ext cx="5184576" cy="5637244"/>
          </a:xfrm>
          <a:prstGeom prst="rect">
            <a:avLst/>
          </a:prstGeom>
          <a:noFill/>
          <a:ln w="9525">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val="244976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No.28</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S</a:t>
            </a:r>
            <a:r>
              <a:rPr lang="en-US" sz="2000" b="1" dirty="0">
                <a:latin typeface="Times New Roman" panose="02020603050405020304" pitchFamily="18" charset="0"/>
                <a:cs typeface="Times New Roman" panose="02020603050405020304" pitchFamily="18" charset="0"/>
              </a:rPr>
              <a:t>ign board is not visible due to tree.</a:t>
            </a:r>
            <a:endParaRPr lang="en-US" sz="2000" b="1" dirty="0">
              <a:latin typeface="Times New Roman"/>
              <a:ea typeface="+mn-lt"/>
              <a:cs typeface="+mn-lt"/>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Medium</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O</a:t>
            </a:r>
            <a:r>
              <a:rPr lang="en-US" sz="2000" b="1" dirty="0">
                <a:latin typeface="Times New Roman" panose="02020603050405020304" pitchFamily="18" charset="0"/>
                <a:cs typeface="Times New Roman" panose="02020603050405020304" pitchFamily="18" charset="0"/>
              </a:rPr>
              <a:t>ver the time interval we have to trim the trees.</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Content Placeholder 10">
            <a:extLst>
              <a:ext uri="{FF2B5EF4-FFF2-40B4-BE49-F238E27FC236}">
                <a16:creationId xmlns:a16="http://schemas.microsoft.com/office/drawing/2014/main" id="{91CDA686-32B9-12F2-F9CA-E95212876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79376" y="908720"/>
            <a:ext cx="5180664" cy="5645384"/>
          </a:xfrm>
          <a:prstGeom prst="rect">
            <a:avLst/>
          </a:prstGeom>
          <a:noFill/>
          <a:ln w="9525">
            <a:noFill/>
            <a:miter lim="800000"/>
            <a:headEnd/>
            <a:tailEnd/>
          </a:ln>
          <a:effectLst/>
        </p:spPr>
      </p:pic>
    </p:spTree>
    <p:extLst>
      <p:ext uri="{BB962C8B-B14F-4D97-AF65-F5344CB8AC3E}">
        <p14:creationId xmlns:p14="http://schemas.microsoft.com/office/powerpoint/2010/main" val="94834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No.29</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No road marking is available. T</a:t>
            </a:r>
            <a:r>
              <a:rPr lang="en-US" sz="2000" b="1" dirty="0">
                <a:latin typeface="Times New Roman" panose="02020603050405020304" pitchFamily="18" charset="0"/>
                <a:cs typeface="Times New Roman" panose="02020603050405020304" pitchFamily="18" charset="0"/>
              </a:rPr>
              <a:t>ress came over the road.</a:t>
            </a:r>
            <a:endParaRPr lang="en-US" sz="2000" b="1" dirty="0">
              <a:latin typeface="Times New Roman"/>
              <a:ea typeface="+mn-lt"/>
              <a:cs typeface="+mn-lt"/>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Very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panose="02020603050405020304" pitchFamily="18" charset="0"/>
                <a:cs typeface="Times New Roman" panose="02020603050405020304" pitchFamily="18" charset="0"/>
              </a:rPr>
              <a:t>Trim the trees and marking on road.</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0B88FB0C-775E-4859-EE3E-CCF0B887E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84050" y="908719"/>
            <a:ext cx="5175990" cy="5637243"/>
          </a:xfrm>
          <a:prstGeom prst="rect">
            <a:avLst/>
          </a:prstGeom>
          <a:noFill/>
          <a:ln w="9525">
            <a:noFill/>
            <a:miter lim="800000"/>
            <a:headEnd/>
            <a:tailEnd/>
          </a:ln>
          <a:effectLst/>
        </p:spPr>
      </p:pic>
    </p:spTree>
    <p:extLst>
      <p:ext uri="{BB962C8B-B14F-4D97-AF65-F5344CB8AC3E}">
        <p14:creationId xmlns:p14="http://schemas.microsoft.com/office/powerpoint/2010/main" val="952812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No.30</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836712"/>
            <a:ext cx="5047926" cy="5645385"/>
          </a:xfrm>
        </p:spPr>
        <p:txBody>
          <a:bodyPr/>
          <a:lstStyle/>
          <a:p>
            <a:pPr>
              <a:buFont typeface="Wingdings"/>
              <a:buChar char="Ø"/>
            </a:pPr>
            <a:r>
              <a:rPr lang="en-US" altLang="ko-KR" sz="2000" b="1" dirty="0">
                <a:latin typeface="Times New Roman" panose="02020603050405020304" pitchFamily="18" charset="0"/>
                <a:ea typeface="굴림" charset="-127"/>
                <a:cs typeface="Times New Roman" panose="02020603050405020304" pitchFamily="18" charset="0"/>
              </a:rPr>
              <a:t>Observation – Low hanging branches of t</a:t>
            </a:r>
            <a:r>
              <a:rPr lang="en-US" sz="2000" b="1" dirty="0">
                <a:latin typeface="Times New Roman" panose="02020603050405020304" pitchFamily="18" charset="0"/>
                <a:cs typeface="Times New Roman" panose="02020603050405020304" pitchFamily="18" charset="0"/>
              </a:rPr>
              <a:t>rees covers the road which causes the hinderance to visibility for pedestrian and cyclists. </a:t>
            </a: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a:t>
            </a:r>
            <a:r>
              <a:rPr lang="en-US" sz="2000" b="1" dirty="0">
                <a:latin typeface="Times New Roman" panose="02020603050405020304" pitchFamily="18" charset="0"/>
                <a:cs typeface="Times New Roman" panose="02020603050405020304" pitchFamily="18" charset="0"/>
              </a:rPr>
              <a:t>Trim the low hanging branches of tress</a:t>
            </a:r>
            <a:r>
              <a:rPr lang="en-US" sz="2000" b="1">
                <a:latin typeface="Times New Roman" panose="02020603050405020304" pitchFamily="18" charset="0"/>
                <a:cs typeface="Times New Roman" panose="02020603050405020304" pitchFamily="18" charset="0"/>
              </a:rPr>
              <a:t>. </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4" name="Content Placeholder 4">
            <a:extLst>
              <a:ext uri="{FF2B5EF4-FFF2-40B4-BE49-F238E27FC236}">
                <a16:creationId xmlns:a16="http://schemas.microsoft.com/office/drawing/2014/main" id="{EAED673B-12CF-FDF3-A76C-5A159EB5B9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75464" y="908719"/>
            <a:ext cx="5184576" cy="5637243"/>
          </a:xfrm>
          <a:prstGeom prst="rect">
            <a:avLst/>
          </a:prstGeom>
          <a:noFill/>
          <a:ln w="9525">
            <a:noFill/>
            <a:miter lim="800000"/>
            <a:headEnd/>
            <a:tailEnd/>
          </a:ln>
          <a:effectLst/>
        </p:spPr>
      </p:pic>
    </p:spTree>
    <p:extLst>
      <p:ext uri="{BB962C8B-B14F-4D97-AF65-F5344CB8AC3E}">
        <p14:creationId xmlns:p14="http://schemas.microsoft.com/office/powerpoint/2010/main" val="2325402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No.31</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764704"/>
            <a:ext cx="5047926" cy="5645385"/>
          </a:xfrm>
        </p:spPr>
        <p:txBody>
          <a:bodyPr/>
          <a:lstStyle/>
          <a:p>
            <a:pPr>
              <a:lnSpc>
                <a:spcPct val="15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a:r>
            <a:r>
              <a:rPr lang="en-US" sz="2000" b="1" dirty="0">
                <a:latin typeface="Times New Roman" panose="02020603050405020304" pitchFamily="18" charset="0"/>
                <a:cs typeface="Times New Roman" panose="02020603050405020304" pitchFamily="18" charset="0"/>
              </a:rPr>
              <a:t>No proper lighting.         No marking on road and chevron sign. Mirror is not there.</a:t>
            </a:r>
          </a:p>
          <a:p>
            <a:pPr>
              <a:buFont typeface="Wingdings"/>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Very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M</a:t>
            </a:r>
            <a:r>
              <a:rPr lang="en-US" sz="2000" b="1" dirty="0">
                <a:latin typeface="Times New Roman" panose="02020603050405020304" pitchFamily="18" charset="0"/>
                <a:cs typeface="Times New Roman" panose="02020603050405020304" pitchFamily="18" charset="0"/>
              </a:rPr>
              <a:t>ark the road, placed mirror, provide chevron sign, provide light.</a:t>
            </a:r>
          </a:p>
          <a:p>
            <a:pPr>
              <a:lnSpc>
                <a:spcPct val="90000"/>
              </a:lnSpc>
              <a:buFont typeface="Wingdings" panose="05000000000000000000" pitchFamily="2" charset="2"/>
              <a:buChar char="Ø"/>
            </a:pP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Content Placeholder 4">
            <a:extLst>
              <a:ext uri="{FF2B5EF4-FFF2-40B4-BE49-F238E27FC236}">
                <a16:creationId xmlns:a16="http://schemas.microsoft.com/office/drawing/2014/main" id="{6E59D109-5090-C08F-AD60-CE5B9C1136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75464" y="908720"/>
            <a:ext cx="5184576" cy="5637244"/>
          </a:xfrm>
          <a:prstGeom prst="rect">
            <a:avLst/>
          </a:prstGeom>
          <a:noFill/>
          <a:ln w="9525">
            <a:noFill/>
            <a:miter lim="800000"/>
            <a:headEnd/>
            <a:tailEnd/>
          </a:ln>
          <a:effectLst/>
        </p:spPr>
      </p:pic>
    </p:spTree>
    <p:extLst>
      <p:ext uri="{BB962C8B-B14F-4D97-AF65-F5344CB8AC3E}">
        <p14:creationId xmlns:p14="http://schemas.microsoft.com/office/powerpoint/2010/main" val="174688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No.32</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764704"/>
            <a:ext cx="5047926" cy="5645385"/>
          </a:xfrm>
        </p:spPr>
        <p:txBody>
          <a:bodyPr/>
          <a:lstStyle/>
          <a:p>
            <a:pPr>
              <a:lnSpc>
                <a:spcPct val="15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N</a:t>
            </a:r>
            <a:r>
              <a:rPr lang="en-US" sz="2000" b="1" dirty="0">
                <a:latin typeface="Times New Roman" panose="02020603050405020304" pitchFamily="18" charset="0"/>
                <a:cs typeface="Times New Roman" panose="02020603050405020304" pitchFamily="18" charset="0"/>
              </a:rPr>
              <a:t>o sign of t intersection. No speed limit sign on t intersection.</a:t>
            </a:r>
          </a:p>
          <a:p>
            <a:pPr marL="0" indent="0">
              <a:lnSpc>
                <a:spcPct val="90000"/>
              </a:lnSpc>
              <a:buNone/>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Very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P</a:t>
            </a:r>
            <a:r>
              <a:rPr lang="en-US" sz="2000" b="1" dirty="0">
                <a:latin typeface="Times New Roman" panose="02020603050405020304" pitchFamily="18" charset="0"/>
                <a:cs typeface="Times New Roman" panose="02020603050405020304" pitchFamily="18" charset="0"/>
              </a:rPr>
              <a:t>rovide speed limit sign and t intersection sign board. </a:t>
            </a:r>
            <a:endParaRPr lang="en-US" altLang="ko-KR" sz="2000" b="1"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Content Placeholder 4">
            <a:extLst>
              <a:ext uri="{FF2B5EF4-FFF2-40B4-BE49-F238E27FC236}">
                <a16:creationId xmlns:a16="http://schemas.microsoft.com/office/drawing/2014/main" id="{BB6FF5DD-D5B3-552B-79B9-BCC1F75822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80805" y="908720"/>
            <a:ext cx="5179235" cy="5637244"/>
          </a:xfrm>
          <a:prstGeom prst="rect">
            <a:avLst/>
          </a:prstGeom>
          <a:noFill/>
          <a:ln w="9525">
            <a:noFill/>
            <a:miter lim="800000"/>
            <a:headEnd/>
            <a:tailEnd/>
          </a:ln>
          <a:effectLst/>
        </p:spPr>
      </p:pic>
    </p:spTree>
    <p:extLst>
      <p:ext uri="{BB962C8B-B14F-4D97-AF65-F5344CB8AC3E}">
        <p14:creationId xmlns:p14="http://schemas.microsoft.com/office/powerpoint/2010/main" val="338832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No.2</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Also, at this location because of sharp curve to avoid overtaking, Solid line marking must be provided instead of broken line.</a:t>
            </a:r>
          </a:p>
          <a:p>
            <a:pPr marL="0" indent="0">
              <a:lnSpc>
                <a:spcPct val="90000"/>
              </a:lnSpc>
              <a:buNone/>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Either Solid line marking or ‘No Overtaking Sign’ needs to be provided to avoid any accident here at sharp curve.</a:t>
            </a:r>
            <a:endParaRPr lang="en-US" altLang="ko-KR" sz="2000" dirty="0">
              <a:latin typeface="Verdana" pitchFamily="34" charset="0"/>
              <a:ea typeface="굴림" charset="-127"/>
            </a:endParaRPr>
          </a:p>
        </p:txBody>
      </p:sp>
      <p:pic>
        <p:nvPicPr>
          <p:cNvPr id="2" name="Picture 1">
            <a:extLst>
              <a:ext uri="{FF2B5EF4-FFF2-40B4-BE49-F238E27FC236}">
                <a16:creationId xmlns:a16="http://schemas.microsoft.com/office/drawing/2014/main" id="{92523C67-A658-A3AD-90D2-0BF4452BEE6F}"/>
              </a:ext>
            </a:extLst>
          </p:cNvPr>
          <p:cNvPicPr>
            <a:picLocks noChangeAspect="1"/>
          </p:cNvPicPr>
          <p:nvPr/>
        </p:nvPicPr>
        <p:blipFill>
          <a:blip r:embed="rId3"/>
          <a:stretch>
            <a:fillRect/>
          </a:stretch>
        </p:blipFill>
        <p:spPr>
          <a:xfrm>
            <a:off x="479376" y="908720"/>
            <a:ext cx="5184576" cy="5637244"/>
          </a:xfrm>
          <a:prstGeom prst="rect">
            <a:avLst/>
          </a:prstGeom>
        </p:spPr>
      </p:pic>
      <p:sp>
        <p:nvSpPr>
          <p:cNvPr id="10" name="TextBox 9">
            <a:extLst>
              <a:ext uri="{FF2B5EF4-FFF2-40B4-BE49-F238E27FC236}">
                <a16:creationId xmlns:a16="http://schemas.microsoft.com/office/drawing/2014/main" id="{7D6EB322-1B77-65D6-36D1-45362F39FF8B}"/>
              </a:ext>
            </a:extLst>
          </p:cNvPr>
          <p:cNvSpPr txBox="1"/>
          <p:nvPr/>
        </p:nvSpPr>
        <p:spPr>
          <a:xfrm>
            <a:off x="479376" y="908720"/>
            <a:ext cx="5184576" cy="5637244"/>
          </a:xfrm>
          <a:prstGeom prst="rect">
            <a:avLst/>
          </a:prstGeom>
          <a:noFill/>
          <a:ln w="9525">
            <a:solidFill>
              <a:schemeClr val="bg1"/>
            </a:solidFill>
          </a:ln>
        </p:spPr>
        <p:txBody>
          <a:bodyPr wrap="square" rtlCol="0">
            <a:spAutoFit/>
          </a:bodyPr>
          <a:lstStyle/>
          <a:p>
            <a:endParaRPr lang="en-IN" dirty="0"/>
          </a:p>
        </p:txBody>
      </p:sp>
    </p:spTree>
    <p:extLst>
      <p:ext uri="{BB962C8B-B14F-4D97-AF65-F5344CB8AC3E}">
        <p14:creationId xmlns:p14="http://schemas.microsoft.com/office/powerpoint/2010/main" val="345385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No.3</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sharp right hand curve ahead but no ‘Right Hand Curve’ sign is provided to guide vehicles.</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‘Right Hand Curve’ sign must be provided.</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BCF2CF9C-6FE1-3A7A-DB2A-6A6CF7194719}"/>
              </a:ext>
            </a:extLst>
          </p:cNvPr>
          <p:cNvPicPr>
            <a:picLocks noChangeAspect="1"/>
          </p:cNvPicPr>
          <p:nvPr/>
        </p:nvPicPr>
        <p:blipFill>
          <a:blip r:embed="rId3"/>
          <a:stretch>
            <a:fillRect/>
          </a:stretch>
        </p:blipFill>
        <p:spPr>
          <a:xfrm>
            <a:off x="509512" y="912965"/>
            <a:ext cx="5150528" cy="5633000"/>
          </a:xfrm>
          <a:prstGeom prst="rect">
            <a:avLst/>
          </a:prstGeom>
        </p:spPr>
      </p:pic>
    </p:spTree>
    <p:extLst>
      <p:ext uri="{BB962C8B-B14F-4D97-AF65-F5344CB8AC3E}">
        <p14:creationId xmlns:p14="http://schemas.microsoft.com/office/powerpoint/2010/main" val="388096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No.4</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At this curve no Chevron signs are provided which can warn the vehicles about a change in direction during nighttime.</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‘Chevron Signs’ must be provided.</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D5144FD0-75E9-760D-06FD-78CE6362DCB1}"/>
              </a:ext>
            </a:extLst>
          </p:cNvPr>
          <p:cNvPicPr>
            <a:picLocks noChangeAspect="1"/>
          </p:cNvPicPr>
          <p:nvPr/>
        </p:nvPicPr>
        <p:blipFill>
          <a:blip r:embed="rId3"/>
          <a:stretch>
            <a:fillRect/>
          </a:stretch>
        </p:blipFill>
        <p:spPr>
          <a:xfrm>
            <a:off x="479375" y="908720"/>
            <a:ext cx="5180665" cy="5637244"/>
          </a:xfrm>
          <a:prstGeom prst="rect">
            <a:avLst/>
          </a:prstGeom>
        </p:spPr>
      </p:pic>
    </p:spTree>
    <p:extLst>
      <p:ext uri="{BB962C8B-B14F-4D97-AF65-F5344CB8AC3E}">
        <p14:creationId xmlns:p14="http://schemas.microsoft.com/office/powerpoint/2010/main" val="375684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No.5</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Roundabout ahead but no sign is provided before it to warn the road users.</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Provide the ‘Roundabout’ sign to warn the road users about the roundabout ahead.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4" name="Picture 3">
            <a:extLst>
              <a:ext uri="{FF2B5EF4-FFF2-40B4-BE49-F238E27FC236}">
                <a16:creationId xmlns:a16="http://schemas.microsoft.com/office/drawing/2014/main" id="{BDB565D6-7CDE-8542-C291-63613E983CE1}"/>
              </a:ext>
            </a:extLst>
          </p:cNvPr>
          <p:cNvPicPr>
            <a:picLocks noChangeAspect="1"/>
          </p:cNvPicPr>
          <p:nvPr/>
        </p:nvPicPr>
        <p:blipFill>
          <a:blip r:embed="rId3"/>
          <a:stretch>
            <a:fillRect/>
          </a:stretch>
        </p:blipFill>
        <p:spPr>
          <a:xfrm>
            <a:off x="475464" y="916861"/>
            <a:ext cx="5184575" cy="5629103"/>
          </a:xfrm>
          <a:prstGeom prst="rect">
            <a:avLst/>
          </a:prstGeom>
        </p:spPr>
      </p:pic>
    </p:spTree>
    <p:extLst>
      <p:ext uri="{BB962C8B-B14F-4D97-AF65-F5344CB8AC3E}">
        <p14:creationId xmlns:p14="http://schemas.microsoft.com/office/powerpoint/2010/main" val="165357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No.6</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Roundabout ahead but it is not well maintained. No Chevron signs are provided over it to warn  the road user during nighttime.</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High</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Highly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Maybe this ‘Roundabout’ is not in much use, so it is better to either maintain it by providing proper signs or it should be closed by providing the ‘Roadway Indicator’ for the left hand curve only, to avoid any accident. </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3" name="Picture 2">
            <a:extLst>
              <a:ext uri="{FF2B5EF4-FFF2-40B4-BE49-F238E27FC236}">
                <a16:creationId xmlns:a16="http://schemas.microsoft.com/office/drawing/2014/main" id="{9C3A2608-C203-9960-9756-A01424DBC860}"/>
              </a:ext>
            </a:extLst>
          </p:cNvPr>
          <p:cNvPicPr>
            <a:picLocks noChangeAspect="1"/>
          </p:cNvPicPr>
          <p:nvPr/>
        </p:nvPicPr>
        <p:blipFill>
          <a:blip r:embed="rId3"/>
          <a:stretch>
            <a:fillRect/>
          </a:stretch>
        </p:blipFill>
        <p:spPr>
          <a:xfrm>
            <a:off x="479376" y="908720"/>
            <a:ext cx="5167798" cy="5637244"/>
          </a:xfrm>
          <a:prstGeom prst="rect">
            <a:avLst/>
          </a:prstGeom>
        </p:spPr>
      </p:pic>
    </p:spTree>
    <p:extLst>
      <p:ext uri="{BB962C8B-B14F-4D97-AF65-F5344CB8AC3E}">
        <p14:creationId xmlns:p14="http://schemas.microsoft.com/office/powerpoint/2010/main" val="2553739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850231" y="27866"/>
            <a:ext cx="4535488" cy="433387"/>
          </a:xfrm>
        </p:spPr>
        <p:txBody>
          <a:bodyPr/>
          <a:lstStyle/>
          <a:p>
            <a:r>
              <a:rPr lang="en-IN" b="1" dirty="0">
                <a:latin typeface="Times New Roman" panose="02020603050405020304" pitchFamily="18" charset="0"/>
                <a:cs typeface="Times New Roman" panose="02020603050405020304" pitchFamily="18" charset="0"/>
              </a:rPr>
              <a:t>Location No.7</a:t>
            </a:r>
            <a:endParaRPr lang="uk-UA" b="1" dirty="0">
              <a:latin typeface="Times New Roman" panose="02020603050405020304" pitchFamily="18" charset="0"/>
              <a:cs typeface="Times New Roman" panose="02020603050405020304" pitchFamily="18" charset="0"/>
            </a:endParaRPr>
          </a:p>
        </p:txBody>
      </p:sp>
      <p:sp>
        <p:nvSpPr>
          <p:cNvPr id="36867" name="Rectangle 3"/>
          <p:cNvSpPr>
            <a:spLocks noGrp="1" noChangeArrowheads="1"/>
          </p:cNvSpPr>
          <p:nvPr>
            <p:ph type="body" idx="1"/>
          </p:nvPr>
        </p:nvSpPr>
        <p:spPr>
          <a:xfrm>
            <a:off x="6456040" y="908720"/>
            <a:ext cx="5047926" cy="5645385"/>
          </a:xfrm>
        </p:spPr>
        <p:txBody>
          <a:bodyPr/>
          <a:lstStyle/>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Observation – There is a gate ahead which comes under objects adjacent to carriageway which can lead to road crashes if vehicle runoff the roadway, as here no marking is provided on the walls of the gate adjacent to edges of the road.</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Risk – Low</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Priority – Essential</a:t>
            </a:r>
          </a:p>
          <a:p>
            <a:pPr>
              <a:lnSpc>
                <a:spcPct val="90000"/>
              </a:lnSpc>
              <a:buFont typeface="Wingdings" panose="05000000000000000000" pitchFamily="2" charset="2"/>
              <a:buChar char="Ø"/>
            </a:pPr>
            <a:endParaRPr lang="en-US" altLang="ko-KR" sz="2000" b="1" dirty="0">
              <a:latin typeface="Times New Roman" panose="02020603050405020304" pitchFamily="18" charset="0"/>
              <a:ea typeface="굴림" charset="-127"/>
              <a:cs typeface="Times New Roman" panose="02020603050405020304" pitchFamily="18" charset="0"/>
            </a:endParaRPr>
          </a:p>
          <a:p>
            <a:pPr>
              <a:lnSpc>
                <a:spcPct val="90000"/>
              </a:lnSpc>
              <a:buFont typeface="Wingdings" panose="05000000000000000000" pitchFamily="2" charset="2"/>
              <a:buChar char="Ø"/>
            </a:pPr>
            <a:r>
              <a:rPr lang="en-US" altLang="ko-KR" sz="2000" b="1" dirty="0">
                <a:latin typeface="Times New Roman" panose="02020603050405020304" pitchFamily="18" charset="0"/>
                <a:ea typeface="굴림" charset="-127"/>
                <a:cs typeface="Times New Roman" panose="02020603050405020304" pitchFamily="18" charset="0"/>
              </a:rPr>
              <a:t>Suggestions –  Provide alternate Black and White solid lines on the wall of the gate near both edges of carriageway.</a:t>
            </a:r>
            <a:endParaRPr lang="en-US" altLang="ko-KR" sz="2000" dirty="0">
              <a:latin typeface="Verdana" pitchFamily="34" charset="0"/>
              <a:ea typeface="굴림" charset="-127"/>
            </a:endParaRPr>
          </a:p>
        </p:txBody>
      </p:sp>
      <p:sp>
        <p:nvSpPr>
          <p:cNvPr id="10" name="TextBox 9">
            <a:extLst>
              <a:ext uri="{FF2B5EF4-FFF2-40B4-BE49-F238E27FC236}">
                <a16:creationId xmlns:a16="http://schemas.microsoft.com/office/drawing/2014/main" id="{7D6EB322-1B77-65D6-36D1-45362F39FF8B}"/>
              </a:ext>
            </a:extLst>
          </p:cNvPr>
          <p:cNvSpPr txBox="1"/>
          <p:nvPr/>
        </p:nvSpPr>
        <p:spPr>
          <a:xfrm>
            <a:off x="475464" y="908720"/>
            <a:ext cx="5184576" cy="5637244"/>
          </a:xfrm>
          <a:prstGeom prst="rect">
            <a:avLst/>
          </a:prstGeom>
          <a:noFill/>
          <a:ln w="9525">
            <a:solidFill>
              <a:schemeClr val="bg1"/>
            </a:solidFill>
          </a:ln>
        </p:spPr>
        <p:txBody>
          <a:bodyPr wrap="square" rtlCol="0">
            <a:spAutoFit/>
          </a:bodyPr>
          <a:lstStyle/>
          <a:p>
            <a:endParaRPr lang="en-IN" dirty="0"/>
          </a:p>
        </p:txBody>
      </p:sp>
      <p:pic>
        <p:nvPicPr>
          <p:cNvPr id="2" name="Picture 1">
            <a:extLst>
              <a:ext uri="{FF2B5EF4-FFF2-40B4-BE49-F238E27FC236}">
                <a16:creationId xmlns:a16="http://schemas.microsoft.com/office/drawing/2014/main" id="{2B0BDE57-C038-A60E-316D-54C72364CC43}"/>
              </a:ext>
            </a:extLst>
          </p:cNvPr>
          <p:cNvPicPr>
            <a:picLocks noChangeAspect="1"/>
          </p:cNvPicPr>
          <p:nvPr/>
        </p:nvPicPr>
        <p:blipFill>
          <a:blip r:embed="rId3"/>
          <a:stretch>
            <a:fillRect/>
          </a:stretch>
        </p:blipFill>
        <p:spPr>
          <a:xfrm>
            <a:off x="484608" y="908719"/>
            <a:ext cx="5175432" cy="5637244"/>
          </a:xfrm>
          <a:prstGeom prst="rect">
            <a:avLst/>
          </a:prstGeom>
        </p:spPr>
      </p:pic>
    </p:spTree>
    <p:extLst>
      <p:ext uri="{BB962C8B-B14F-4D97-AF65-F5344CB8AC3E}">
        <p14:creationId xmlns:p14="http://schemas.microsoft.com/office/powerpoint/2010/main" val="3399641689"/>
      </p:ext>
    </p:extLst>
  </p:cSld>
  <p:clrMapOvr>
    <a:masterClrMapping/>
  </p:clrMapOvr>
</p:sld>
</file>

<file path=ppt/theme/theme1.xml><?xml version="1.0" encoding="utf-8"?>
<a:theme xmlns:a="http://schemas.openxmlformats.org/drawingml/2006/main" name="template">
  <a:themeElements>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5F5F5F"/>
        </a:accent2>
        <a:accent3>
          <a:srgbClr val="FFFFFF"/>
        </a:accent3>
        <a:accent4>
          <a:srgbClr val="404040"/>
        </a:accent4>
        <a:accent5>
          <a:srgbClr val="B2B2B2"/>
        </a:accent5>
        <a:accent6>
          <a:srgbClr val="555555"/>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689</TotalTime>
  <Words>1604</Words>
  <Application>Microsoft Office PowerPoint</Application>
  <PresentationFormat>Widescreen</PresentationFormat>
  <Paragraphs>302</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Times New Roman</vt:lpstr>
      <vt:lpstr>Verdana</vt:lpstr>
      <vt:lpstr>Wingdings</vt:lpstr>
      <vt:lpstr>template</vt:lpstr>
      <vt:lpstr>CE 651:Road Safety Engineering</vt:lpstr>
      <vt:lpstr>Location No.1</vt:lpstr>
      <vt:lpstr>Location No.2</vt:lpstr>
      <vt:lpstr>Location No.2</vt:lpstr>
      <vt:lpstr>Location No.3</vt:lpstr>
      <vt:lpstr>Location No.4</vt:lpstr>
      <vt:lpstr>Location No.5</vt:lpstr>
      <vt:lpstr>Location No.6</vt:lpstr>
      <vt:lpstr>Location No.7</vt:lpstr>
      <vt:lpstr>Location No.8</vt:lpstr>
      <vt:lpstr>Location No.9</vt:lpstr>
      <vt:lpstr>Location No.10</vt:lpstr>
      <vt:lpstr>Location No.11</vt:lpstr>
      <vt:lpstr>Location No.12</vt:lpstr>
      <vt:lpstr>Location No.13</vt:lpstr>
      <vt:lpstr>Location No.14</vt:lpstr>
      <vt:lpstr>Location No.15</vt:lpstr>
      <vt:lpstr>Location No.16</vt:lpstr>
      <vt:lpstr>Location No.17</vt:lpstr>
      <vt:lpstr>Location No.18</vt:lpstr>
      <vt:lpstr>Location No.19</vt:lpstr>
      <vt:lpstr>Location No.20</vt:lpstr>
      <vt:lpstr>Location No.21</vt:lpstr>
      <vt:lpstr>Location No.22</vt:lpstr>
      <vt:lpstr>Location No.23</vt:lpstr>
      <vt:lpstr>Location No.24</vt:lpstr>
      <vt:lpstr>Location No.25</vt:lpstr>
      <vt:lpstr>Location No.26</vt:lpstr>
      <vt:lpstr>Location No.27</vt:lpstr>
      <vt:lpstr>Location No.28</vt:lpstr>
      <vt:lpstr>Location No.29</vt:lpstr>
      <vt:lpstr>Location No.30</vt:lpstr>
      <vt:lpstr>Location No.31</vt:lpstr>
      <vt:lpstr>Location No.32</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Harischandra Chouryal</cp:lastModifiedBy>
  <cp:revision>125</cp:revision>
  <dcterms:created xsi:type="dcterms:W3CDTF">2006-06-13T13:38:55Z</dcterms:created>
  <dcterms:modified xsi:type="dcterms:W3CDTF">2023-10-06T05:41:06Z</dcterms:modified>
</cp:coreProperties>
</file>